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Arbutus Slab"/>
      <p:regular r:id="rId30"/>
    </p:embeddedFont>
    <p:embeddedFont>
      <p:font typeface="Poppins"/>
      <p:bold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  <p:embeddedFont>
      <p:font typeface="Lora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Atma"/>
      <p:bold r:id="rId45"/>
    </p:embeddedFont>
    <p:embeddedFont>
      <p:font typeface="Princess Sofia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22" Type="http://schemas.openxmlformats.org/officeDocument/2006/relationships/slide" Target="slides/slide17.xml"/><Relationship Id="rId44" Type="http://schemas.openxmlformats.org/officeDocument/2006/relationships/font" Target="fonts/RobotoCondensed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-italic.fntdata"/><Relationship Id="rId24" Type="http://schemas.openxmlformats.org/officeDocument/2006/relationships/slide" Target="slides/slide19.xml"/><Relationship Id="rId46" Type="http://schemas.openxmlformats.org/officeDocument/2006/relationships/font" Target="fonts/PrincessSofia-regular.fntdata"/><Relationship Id="rId23" Type="http://schemas.openxmlformats.org/officeDocument/2006/relationships/slide" Target="slides/slide18.xml"/><Relationship Id="rId45" Type="http://schemas.openxmlformats.org/officeDocument/2006/relationships/font" Target="fonts/Atm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.fntdata"/><Relationship Id="rId30" Type="http://schemas.openxmlformats.org/officeDocument/2006/relationships/font" Target="fonts/ArbutusSlab-regular.fntdata"/><Relationship Id="rId11" Type="http://schemas.openxmlformats.org/officeDocument/2006/relationships/slide" Target="slides/slide6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7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10.xml"/><Relationship Id="rId37" Type="http://schemas.openxmlformats.org/officeDocument/2006/relationships/font" Target="fonts/Lora-regular.fntdata"/><Relationship Id="rId14" Type="http://schemas.openxmlformats.org/officeDocument/2006/relationships/slide" Target="slides/slide9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Lora-italic.fntdata"/><Relationship Id="rId16" Type="http://schemas.openxmlformats.org/officeDocument/2006/relationships/slide" Target="slides/slide11.xml"/><Relationship Id="rId38" Type="http://schemas.openxmlformats.org/officeDocument/2006/relationships/font" Target="fonts/Lor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51916d46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651916d460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51916d460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51916d46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6.jp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00779" y="-145576"/>
            <a:ext cx="18889559" cy="1057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378233" y="0"/>
            <a:ext cx="5909767" cy="59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00779" y="4522811"/>
            <a:ext cx="5909767" cy="59097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3104409" y="753745"/>
            <a:ext cx="12079182" cy="8922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 u="none" cap="none" strike="noStrike">
                <a:solidFill>
                  <a:srgbClr val="000000"/>
                </a:solidFill>
                <a:latin typeface="Atma"/>
                <a:ea typeface="Atma"/>
                <a:cs typeface="Atma"/>
                <a:sym typeface="Atma"/>
              </a:rPr>
              <a:t>WELCOME</a:t>
            </a:r>
            <a:endParaRPr sz="9600"/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 u="none" cap="none" strike="noStrike">
                <a:solidFill>
                  <a:srgbClr val="000000"/>
                </a:solidFill>
                <a:latin typeface="Atma"/>
                <a:ea typeface="Atma"/>
                <a:cs typeface="Atma"/>
                <a:sym typeface="Atma"/>
              </a:rPr>
              <a:t>TO THE</a:t>
            </a:r>
            <a:endParaRPr sz="9600"/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 u="none" cap="none" strike="noStrike">
                <a:solidFill>
                  <a:srgbClr val="000000"/>
                </a:solidFill>
                <a:latin typeface="Atma"/>
                <a:ea typeface="Atma"/>
                <a:cs typeface="Atma"/>
                <a:sym typeface="Atma"/>
              </a:rPr>
              <a:t>OVERVIEW </a:t>
            </a:r>
            <a:endParaRPr sz="9600"/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 u="none" cap="none" strike="noStrike">
                <a:solidFill>
                  <a:srgbClr val="000000"/>
                </a:solidFill>
                <a:latin typeface="Atma"/>
                <a:ea typeface="Atma"/>
                <a:cs typeface="Atma"/>
                <a:sym typeface="Atma"/>
              </a:rPr>
              <a:t>ON</a:t>
            </a:r>
            <a:endParaRPr sz="9600"/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 u="none" cap="none" strike="noStrike">
                <a:solidFill>
                  <a:srgbClr val="000000"/>
                </a:solidFill>
                <a:latin typeface="Atma"/>
                <a:ea typeface="Atma"/>
                <a:cs typeface="Atma"/>
                <a:sym typeface="Atma"/>
              </a:rPr>
              <a:t>OPERATOR</a:t>
            </a:r>
            <a:endParaRPr sz="9600"/>
          </a:p>
          <a:p>
            <a:pPr indent="0" lvl="0" marL="0" marR="0" rtl="0" algn="ctr">
              <a:lnSpc>
                <a:spcPct val="105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600" u="none" cap="none" strike="noStrike">
                <a:solidFill>
                  <a:srgbClr val="000000"/>
                </a:solidFill>
                <a:latin typeface="Atma"/>
                <a:ea typeface="Atma"/>
                <a:cs typeface="Atma"/>
                <a:sym typeface="Atma"/>
              </a:rPr>
              <a:t>OVERLOADING</a:t>
            </a:r>
            <a:endParaRPr sz="9600"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00779" y="-145576"/>
            <a:ext cx="18889559" cy="1057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378233" y="0"/>
            <a:ext cx="5909767" cy="59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00779" y="4522811"/>
            <a:ext cx="5909767" cy="59097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1416687" y="1104900"/>
            <a:ext cx="14684758" cy="7186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909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It is a type of polymorphism in which an operator is overloaded to give user defined meaning to it. Overloaded operator is used to perform operation on user-defined data type. For example '+' operator can be overloaded to perform addition on various data types, like for Integer, String(concatenation) etc.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4435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2109462" y="4236381"/>
            <a:ext cx="5316000" cy="4853700"/>
          </a:xfrm>
          <a:prstGeom prst="rect">
            <a:avLst/>
          </a:prstGeom>
          <a:solidFill>
            <a:srgbClr val="F2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9952182" y="4388781"/>
            <a:ext cx="5649900" cy="4853700"/>
          </a:xfrm>
          <a:prstGeom prst="rect">
            <a:avLst/>
          </a:prstGeom>
          <a:solidFill>
            <a:srgbClr val="F2F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2109462" y="1882233"/>
            <a:ext cx="5315877" cy="2826822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9952182" y="1882233"/>
            <a:ext cx="5651050" cy="2826822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2024765" y="5234425"/>
            <a:ext cx="5485271" cy="3648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OPERATOR </a:t>
            </a:r>
            <a:endParaRPr/>
          </a:p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ARE ONLY ABLE</a:t>
            </a:r>
            <a:endParaRPr/>
          </a:p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TO WORK WITH</a:t>
            </a:r>
            <a:endParaRPr/>
          </a:p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PRIMITIVE</a:t>
            </a:r>
            <a:endParaRPr/>
          </a:p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DATA TYPES</a:t>
            </a:r>
            <a:endParaRPr/>
          </a:p>
          <a:p>
            <a:pPr indent="0" lvl="0" marL="0" marR="0" rtl="0" algn="ctr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59" u="none" cap="none" strike="noStrike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0422298" y="4927817"/>
            <a:ext cx="4799883" cy="3638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NOW </a:t>
            </a:r>
            <a:endParaRPr/>
          </a:p>
          <a:p>
            <a:pPr indent="0" lvl="0" marL="0" marR="0" rtl="0" algn="ctr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IT IS ABLE </a:t>
            </a:r>
            <a:endParaRPr/>
          </a:p>
          <a:p>
            <a:pPr indent="0" lvl="0" marL="0" marR="0" rtl="0" algn="ctr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TO PERFORM</a:t>
            </a:r>
            <a:endParaRPr/>
          </a:p>
          <a:p>
            <a:pPr indent="0" lvl="0" marL="0" marR="0" rtl="0" algn="ctr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OPERATION ON</a:t>
            </a:r>
            <a:endParaRPr/>
          </a:p>
          <a:p>
            <a:pPr indent="0" lvl="0" marL="0" marR="0" rtl="0" algn="ctr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USER DEFINE DATA</a:t>
            </a:r>
            <a:endParaRPr/>
          </a:p>
          <a:p>
            <a:pPr indent="0" lvl="0" marL="0" marR="0" rtl="0" algn="ctr">
              <a:lnSpc>
                <a:spcPct val="15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5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2920390" y="2629038"/>
            <a:ext cx="3646968" cy="1164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PREVIOUS </a:t>
            </a:r>
            <a:endParaRPr/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11298131" y="2629038"/>
            <a:ext cx="3646968" cy="1164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OVERLOADED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OPERATOR</a:t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7942" y="3929737"/>
            <a:ext cx="2286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3240875" y="246716"/>
            <a:ext cx="10782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ctr">
              <a:lnSpc>
                <a:spcPct val="112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OPERATOR</a:t>
            </a:r>
            <a:endParaRPr b="1" sz="4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ctr">
              <a:lnSpc>
                <a:spcPct val="112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OVERLOADING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4"/>
          <p:cNvGrpSpPr/>
          <p:nvPr/>
        </p:nvGrpSpPr>
        <p:grpSpPr>
          <a:xfrm>
            <a:off x="2604729" y="1962435"/>
            <a:ext cx="13078542" cy="6421954"/>
            <a:chOff x="0" y="0"/>
            <a:chExt cx="17438056" cy="8562605"/>
          </a:xfrm>
        </p:grpSpPr>
        <p:sp>
          <p:nvSpPr>
            <p:cNvPr id="192" name="Google Shape;192;p24"/>
            <p:cNvSpPr txBox="1"/>
            <p:nvPr/>
          </p:nvSpPr>
          <p:spPr>
            <a:xfrm>
              <a:off x="0" y="1140770"/>
              <a:ext cx="17438056" cy="6490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500" u="none" cap="none" strike="noStrike">
                  <a:solidFill>
                    <a:srgbClr val="F2FA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RULES FOR</a:t>
              </a:r>
              <a:endParaRPr/>
            </a:p>
            <a:p>
              <a:pPr indent="0" lvl="0" marL="0" marR="0" rtl="0" algn="ctr">
                <a:lnSpc>
                  <a:spcPct val="10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500" u="none" cap="none" strike="noStrike">
                  <a:solidFill>
                    <a:srgbClr val="F2FA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OPERATOR</a:t>
              </a:r>
              <a:endParaRPr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1500" u="none" cap="none" strike="noStrike">
                  <a:solidFill>
                    <a:srgbClr val="F2FA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OVERLOADING</a:t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509557" y="0"/>
              <a:ext cx="14457396" cy="110090"/>
            </a:xfrm>
            <a:prstGeom prst="rect">
              <a:avLst/>
            </a:prstGeom>
            <a:solidFill>
              <a:srgbClr val="F2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1509557" y="8452515"/>
              <a:ext cx="14457396" cy="110090"/>
            </a:xfrm>
            <a:prstGeom prst="rect">
              <a:avLst/>
            </a:prstGeom>
            <a:solidFill>
              <a:srgbClr val="F2F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5"/>
          <p:cNvGrpSpPr/>
          <p:nvPr/>
        </p:nvGrpSpPr>
        <p:grpSpPr>
          <a:xfrm>
            <a:off x="637928" y="2735106"/>
            <a:ext cx="3941554" cy="6969214"/>
            <a:chOff x="0" y="0"/>
            <a:chExt cx="1827501" cy="3231275"/>
          </a:xfrm>
        </p:grpSpPr>
        <p:sp>
          <p:nvSpPr>
            <p:cNvPr id="200" name="Google Shape;200;p25"/>
            <p:cNvSpPr/>
            <p:nvPr/>
          </p:nvSpPr>
          <p:spPr>
            <a:xfrm>
              <a:off x="0" y="0"/>
              <a:ext cx="1827501" cy="3231275"/>
            </a:xfrm>
            <a:custGeom>
              <a:rect b="b" l="l" r="r" t="t"/>
              <a:pathLst>
                <a:path extrusionOk="0" h="3231275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31275"/>
                  </a:lnTo>
                  <a:lnTo>
                    <a:pt x="0" y="3231275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01" name="Google Shape;201;p25"/>
            <p:cNvSpPr/>
            <p:nvPr/>
          </p:nvSpPr>
          <p:spPr>
            <a:xfrm>
              <a:off x="59690" y="59690"/>
              <a:ext cx="1706851" cy="3110625"/>
            </a:xfrm>
            <a:custGeom>
              <a:rect b="b" l="l" r="r" t="t"/>
              <a:pathLst>
                <a:path extrusionOk="0" h="3110625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10625"/>
                  </a:lnTo>
                  <a:lnTo>
                    <a:pt x="0" y="3110625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02" name="Google Shape;202;p25"/>
          <p:cNvSpPr/>
          <p:nvPr/>
        </p:nvSpPr>
        <p:spPr>
          <a:xfrm>
            <a:off x="636961" y="1746929"/>
            <a:ext cx="3943500" cy="104850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1028700" y="2702450"/>
            <a:ext cx="3033600" cy="60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Only existing operators can be overloaded. New operators cannot be created.</a:t>
            </a:r>
            <a:endParaRPr/>
          </a:p>
        </p:txBody>
      </p:sp>
      <p:sp>
        <p:nvSpPr>
          <p:cNvPr id="204" name="Google Shape;204;p25"/>
          <p:cNvSpPr txBox="1"/>
          <p:nvPr/>
        </p:nvSpPr>
        <p:spPr>
          <a:xfrm>
            <a:off x="1091899" y="2025306"/>
            <a:ext cx="3033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3293821" y="239395"/>
            <a:ext cx="1078200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RULES</a:t>
            </a:r>
            <a:endParaRPr/>
          </a:p>
        </p:txBody>
      </p:sp>
      <p:grpSp>
        <p:nvGrpSpPr>
          <p:cNvPr id="206" name="Google Shape;206;p25"/>
          <p:cNvGrpSpPr/>
          <p:nvPr/>
        </p:nvGrpSpPr>
        <p:grpSpPr>
          <a:xfrm>
            <a:off x="5192609" y="2747476"/>
            <a:ext cx="3941501" cy="6956748"/>
            <a:chOff x="0" y="0"/>
            <a:chExt cx="1827501" cy="3225539"/>
          </a:xfrm>
        </p:grpSpPr>
        <p:sp>
          <p:nvSpPr>
            <p:cNvPr id="207" name="Google Shape;207;p25"/>
            <p:cNvSpPr/>
            <p:nvPr/>
          </p:nvSpPr>
          <p:spPr>
            <a:xfrm>
              <a:off x="0" y="0"/>
              <a:ext cx="1827501" cy="3225539"/>
            </a:xfrm>
            <a:custGeom>
              <a:rect b="b" l="l" r="r" t="t"/>
              <a:pathLst>
                <a:path extrusionOk="0" h="3225539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25539"/>
                  </a:lnTo>
                  <a:lnTo>
                    <a:pt x="0" y="3225539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08" name="Google Shape;208;p25"/>
            <p:cNvSpPr/>
            <p:nvPr/>
          </p:nvSpPr>
          <p:spPr>
            <a:xfrm>
              <a:off x="59690" y="59690"/>
              <a:ext cx="1706851" cy="3104889"/>
            </a:xfrm>
            <a:custGeom>
              <a:rect b="b" l="l" r="r" t="t"/>
              <a:pathLst>
                <a:path extrusionOk="0" h="3104889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04889"/>
                  </a:lnTo>
                  <a:lnTo>
                    <a:pt x="0" y="3104889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209" name="Google Shape;209;p25"/>
          <p:cNvGrpSpPr/>
          <p:nvPr/>
        </p:nvGrpSpPr>
        <p:grpSpPr>
          <a:xfrm>
            <a:off x="9658226" y="2759846"/>
            <a:ext cx="3941501" cy="6944378"/>
            <a:chOff x="0" y="0"/>
            <a:chExt cx="1827501" cy="3219804"/>
          </a:xfrm>
        </p:grpSpPr>
        <p:sp>
          <p:nvSpPr>
            <p:cNvPr id="210" name="Google Shape;210;p25"/>
            <p:cNvSpPr/>
            <p:nvPr/>
          </p:nvSpPr>
          <p:spPr>
            <a:xfrm>
              <a:off x="0" y="0"/>
              <a:ext cx="1827501" cy="3219804"/>
            </a:xfrm>
            <a:custGeom>
              <a:rect b="b" l="l" r="r" t="t"/>
              <a:pathLst>
                <a:path extrusionOk="0" h="3219804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19804"/>
                  </a:lnTo>
                  <a:lnTo>
                    <a:pt x="0" y="3219804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11" name="Google Shape;211;p25"/>
            <p:cNvSpPr/>
            <p:nvPr/>
          </p:nvSpPr>
          <p:spPr>
            <a:xfrm>
              <a:off x="59690" y="59690"/>
              <a:ext cx="1706851" cy="3099154"/>
            </a:xfrm>
            <a:custGeom>
              <a:rect b="b" l="l" r="r" t="t"/>
              <a:pathLst>
                <a:path extrusionOk="0" h="3099154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099154"/>
                  </a:lnTo>
                  <a:lnTo>
                    <a:pt x="0" y="3099154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212" name="Google Shape;212;p25"/>
          <p:cNvGrpSpPr/>
          <p:nvPr/>
        </p:nvGrpSpPr>
        <p:grpSpPr>
          <a:xfrm>
            <a:off x="14190642" y="2749950"/>
            <a:ext cx="3941501" cy="6954274"/>
            <a:chOff x="0" y="0"/>
            <a:chExt cx="1827501" cy="3224392"/>
          </a:xfrm>
        </p:grpSpPr>
        <p:sp>
          <p:nvSpPr>
            <p:cNvPr id="213" name="Google Shape;213;p25"/>
            <p:cNvSpPr/>
            <p:nvPr/>
          </p:nvSpPr>
          <p:spPr>
            <a:xfrm>
              <a:off x="0" y="0"/>
              <a:ext cx="1827501" cy="3224392"/>
            </a:xfrm>
            <a:custGeom>
              <a:rect b="b" l="l" r="r" t="t"/>
              <a:pathLst>
                <a:path extrusionOk="0" h="3224392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24392"/>
                  </a:lnTo>
                  <a:lnTo>
                    <a:pt x="0" y="3224392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14" name="Google Shape;214;p25"/>
            <p:cNvSpPr/>
            <p:nvPr/>
          </p:nvSpPr>
          <p:spPr>
            <a:xfrm>
              <a:off x="59690" y="59690"/>
              <a:ext cx="1706851" cy="3103742"/>
            </a:xfrm>
            <a:custGeom>
              <a:rect b="b" l="l" r="r" t="t"/>
              <a:pathLst>
                <a:path extrusionOk="0" h="3103742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03742"/>
                  </a:lnTo>
                  <a:lnTo>
                    <a:pt x="0" y="3103742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15" name="Google Shape;215;p25"/>
          <p:cNvSpPr/>
          <p:nvPr/>
        </p:nvSpPr>
        <p:spPr>
          <a:xfrm>
            <a:off x="5192609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9658226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14190642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5646531" y="1964799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10112148" y="1964799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14644563" y="1905422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5743763" y="2839073"/>
            <a:ext cx="2941061" cy="5404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The overloaded operator must have at least one operand that is of the user-defined type.</a:t>
            </a:r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10112148" y="2814333"/>
            <a:ext cx="2941061" cy="5404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The overloaded operator must have at least one operand that is of the user-defined type.</a:t>
            </a:r>
            <a:endParaRPr/>
          </a:p>
        </p:txBody>
      </p:sp>
      <p:sp>
        <p:nvSpPr>
          <p:cNvPr id="223" name="Google Shape;223;p25"/>
          <p:cNvSpPr txBox="1"/>
          <p:nvPr/>
        </p:nvSpPr>
        <p:spPr>
          <a:xfrm>
            <a:off x="14389050" y="2839075"/>
            <a:ext cx="3570900" cy="6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We cannot change the meaning of an operator. That is, we cannot</a:t>
            </a:r>
            <a:endParaRPr b="0" i="0" sz="3200" u="none" cap="none" strike="noStrike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redefine </a:t>
            </a:r>
            <a:endParaRPr b="0" i="0" sz="3200" u="none" cap="none" strike="noStrike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the plus (+) operator to subtract one value from others.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6"/>
          <p:cNvGrpSpPr/>
          <p:nvPr/>
        </p:nvGrpSpPr>
        <p:grpSpPr>
          <a:xfrm>
            <a:off x="637928" y="2735106"/>
            <a:ext cx="3941501" cy="6969118"/>
            <a:chOff x="0" y="0"/>
            <a:chExt cx="1827501" cy="3231275"/>
          </a:xfrm>
        </p:grpSpPr>
        <p:sp>
          <p:nvSpPr>
            <p:cNvPr id="229" name="Google Shape;229;p26"/>
            <p:cNvSpPr/>
            <p:nvPr/>
          </p:nvSpPr>
          <p:spPr>
            <a:xfrm>
              <a:off x="0" y="0"/>
              <a:ext cx="1827501" cy="3231275"/>
            </a:xfrm>
            <a:custGeom>
              <a:rect b="b" l="l" r="r" t="t"/>
              <a:pathLst>
                <a:path extrusionOk="0" h="3231275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31275"/>
                  </a:lnTo>
                  <a:lnTo>
                    <a:pt x="0" y="3231275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30" name="Google Shape;230;p26"/>
            <p:cNvSpPr/>
            <p:nvPr/>
          </p:nvSpPr>
          <p:spPr>
            <a:xfrm>
              <a:off x="59690" y="59690"/>
              <a:ext cx="1706851" cy="3110625"/>
            </a:xfrm>
            <a:custGeom>
              <a:rect b="b" l="l" r="r" t="t"/>
              <a:pathLst>
                <a:path extrusionOk="0" h="3110625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10625"/>
                  </a:lnTo>
                  <a:lnTo>
                    <a:pt x="0" y="3110625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31" name="Google Shape;231;p26"/>
          <p:cNvSpPr/>
          <p:nvPr/>
        </p:nvSpPr>
        <p:spPr>
          <a:xfrm>
            <a:off x="615661" y="1708792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6"/>
          <p:cNvSpPr txBox="1"/>
          <p:nvPr/>
        </p:nvSpPr>
        <p:spPr>
          <a:xfrm>
            <a:off x="1028700" y="3039350"/>
            <a:ext cx="2940900" cy="6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Overloaded operators follow the syntax rules of the original operators. That cannot be overridden.</a:t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1091849" y="1883156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3293821" y="239395"/>
            <a:ext cx="1078200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RULES</a:t>
            </a:r>
            <a:endParaRPr sz="3000"/>
          </a:p>
        </p:txBody>
      </p:sp>
      <p:grpSp>
        <p:nvGrpSpPr>
          <p:cNvPr id="235" name="Google Shape;235;p26"/>
          <p:cNvGrpSpPr/>
          <p:nvPr/>
        </p:nvGrpSpPr>
        <p:grpSpPr>
          <a:xfrm>
            <a:off x="5192609" y="2747476"/>
            <a:ext cx="3941501" cy="6956748"/>
            <a:chOff x="0" y="0"/>
            <a:chExt cx="1827501" cy="3225539"/>
          </a:xfrm>
        </p:grpSpPr>
        <p:sp>
          <p:nvSpPr>
            <p:cNvPr id="236" name="Google Shape;236;p26"/>
            <p:cNvSpPr/>
            <p:nvPr/>
          </p:nvSpPr>
          <p:spPr>
            <a:xfrm>
              <a:off x="0" y="0"/>
              <a:ext cx="1827501" cy="3225539"/>
            </a:xfrm>
            <a:custGeom>
              <a:rect b="b" l="l" r="r" t="t"/>
              <a:pathLst>
                <a:path extrusionOk="0" h="3225539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25539"/>
                  </a:lnTo>
                  <a:lnTo>
                    <a:pt x="0" y="3225539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37" name="Google Shape;237;p26"/>
            <p:cNvSpPr/>
            <p:nvPr/>
          </p:nvSpPr>
          <p:spPr>
            <a:xfrm>
              <a:off x="59690" y="59690"/>
              <a:ext cx="1706851" cy="3104889"/>
            </a:xfrm>
            <a:custGeom>
              <a:rect b="b" l="l" r="r" t="t"/>
              <a:pathLst>
                <a:path extrusionOk="0" h="3104889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04889"/>
                  </a:lnTo>
                  <a:lnTo>
                    <a:pt x="0" y="3104889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238" name="Google Shape;238;p26"/>
          <p:cNvGrpSpPr/>
          <p:nvPr/>
        </p:nvGrpSpPr>
        <p:grpSpPr>
          <a:xfrm>
            <a:off x="9658226" y="2759846"/>
            <a:ext cx="3941501" cy="6944378"/>
            <a:chOff x="0" y="0"/>
            <a:chExt cx="1827501" cy="3219804"/>
          </a:xfrm>
        </p:grpSpPr>
        <p:sp>
          <p:nvSpPr>
            <p:cNvPr id="239" name="Google Shape;239;p26"/>
            <p:cNvSpPr/>
            <p:nvPr/>
          </p:nvSpPr>
          <p:spPr>
            <a:xfrm>
              <a:off x="0" y="0"/>
              <a:ext cx="1827501" cy="3219804"/>
            </a:xfrm>
            <a:custGeom>
              <a:rect b="b" l="l" r="r" t="t"/>
              <a:pathLst>
                <a:path extrusionOk="0" h="3219804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19804"/>
                  </a:lnTo>
                  <a:lnTo>
                    <a:pt x="0" y="3219804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40" name="Google Shape;240;p26"/>
            <p:cNvSpPr/>
            <p:nvPr/>
          </p:nvSpPr>
          <p:spPr>
            <a:xfrm>
              <a:off x="59690" y="59690"/>
              <a:ext cx="1706851" cy="3099154"/>
            </a:xfrm>
            <a:custGeom>
              <a:rect b="b" l="l" r="r" t="t"/>
              <a:pathLst>
                <a:path extrusionOk="0" h="3099154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099154"/>
                  </a:lnTo>
                  <a:lnTo>
                    <a:pt x="0" y="3099154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241" name="Google Shape;241;p26"/>
          <p:cNvGrpSpPr/>
          <p:nvPr/>
        </p:nvGrpSpPr>
        <p:grpSpPr>
          <a:xfrm>
            <a:off x="14190642" y="2749950"/>
            <a:ext cx="3941501" cy="6954274"/>
            <a:chOff x="0" y="0"/>
            <a:chExt cx="1827501" cy="3224392"/>
          </a:xfrm>
        </p:grpSpPr>
        <p:sp>
          <p:nvSpPr>
            <p:cNvPr id="242" name="Google Shape;242;p26"/>
            <p:cNvSpPr/>
            <p:nvPr/>
          </p:nvSpPr>
          <p:spPr>
            <a:xfrm>
              <a:off x="0" y="0"/>
              <a:ext cx="1827501" cy="3224392"/>
            </a:xfrm>
            <a:custGeom>
              <a:rect b="b" l="l" r="r" t="t"/>
              <a:pathLst>
                <a:path extrusionOk="0" h="3224392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24392"/>
                  </a:lnTo>
                  <a:lnTo>
                    <a:pt x="0" y="3224392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43" name="Google Shape;243;p26"/>
            <p:cNvSpPr/>
            <p:nvPr/>
          </p:nvSpPr>
          <p:spPr>
            <a:xfrm>
              <a:off x="59690" y="59690"/>
              <a:ext cx="1706851" cy="3103742"/>
            </a:xfrm>
            <a:custGeom>
              <a:rect b="b" l="l" r="r" t="t"/>
              <a:pathLst>
                <a:path extrusionOk="0" h="3103742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03742"/>
                  </a:lnTo>
                  <a:lnTo>
                    <a:pt x="0" y="3103742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44" name="Google Shape;244;p26"/>
          <p:cNvSpPr/>
          <p:nvPr/>
        </p:nvSpPr>
        <p:spPr>
          <a:xfrm>
            <a:off x="5192609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9658226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14190642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5646531" y="1964799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10112148" y="1964799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14644563" y="1905422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5743763" y="2839073"/>
            <a:ext cx="2941061" cy="60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Friend functions cannot be used to overload certain operators like =, ( ), [ ] and &gt;.</a:t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10112148" y="2823858"/>
            <a:ext cx="2941061" cy="6752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Binary operators such </a:t>
            </a:r>
            <a:endParaRPr sz="3000"/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as</a:t>
            </a:r>
            <a:endParaRPr sz="3000"/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+, -, *, </a:t>
            </a:r>
            <a:endParaRPr sz="3000"/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and /</a:t>
            </a:r>
            <a:endParaRPr sz="3000"/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must explicitly return </a:t>
            </a:r>
            <a:endParaRPr sz="30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 value</a:t>
            </a:r>
            <a:endParaRPr sz="3000"/>
          </a:p>
        </p:txBody>
      </p:sp>
      <p:sp>
        <p:nvSpPr>
          <p:cNvPr id="252" name="Google Shape;252;p26"/>
          <p:cNvSpPr txBox="1"/>
          <p:nvPr/>
        </p:nvSpPr>
        <p:spPr>
          <a:xfrm>
            <a:off x="14737161" y="3475619"/>
            <a:ext cx="2941061" cy="4810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As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described above,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all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operators cannot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be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overloaded.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637928" y="2735106"/>
            <a:ext cx="3941501" cy="6969118"/>
            <a:chOff x="0" y="0"/>
            <a:chExt cx="1827501" cy="3231275"/>
          </a:xfrm>
        </p:grpSpPr>
        <p:sp>
          <p:nvSpPr>
            <p:cNvPr id="258" name="Google Shape;258;p27"/>
            <p:cNvSpPr/>
            <p:nvPr/>
          </p:nvSpPr>
          <p:spPr>
            <a:xfrm>
              <a:off x="0" y="0"/>
              <a:ext cx="1827501" cy="3231275"/>
            </a:xfrm>
            <a:custGeom>
              <a:rect b="b" l="l" r="r" t="t"/>
              <a:pathLst>
                <a:path extrusionOk="0" h="3231275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31275"/>
                  </a:lnTo>
                  <a:lnTo>
                    <a:pt x="0" y="3231275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59" name="Google Shape;259;p27"/>
            <p:cNvSpPr/>
            <p:nvPr/>
          </p:nvSpPr>
          <p:spPr>
            <a:xfrm>
              <a:off x="59690" y="59690"/>
              <a:ext cx="1706851" cy="3110625"/>
            </a:xfrm>
            <a:custGeom>
              <a:rect b="b" l="l" r="r" t="t"/>
              <a:pathLst>
                <a:path extrusionOk="0" h="3110625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10625"/>
                  </a:lnTo>
                  <a:lnTo>
                    <a:pt x="0" y="3110625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60" name="Google Shape;260;p27"/>
          <p:cNvSpPr/>
          <p:nvPr/>
        </p:nvSpPr>
        <p:spPr>
          <a:xfrm>
            <a:off x="615661" y="1708792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1028700" y="3081850"/>
            <a:ext cx="2940900" cy="6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Overloaded operators follow the syntax rules of the original operators. That cannot be overridden.</a:t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1091874" y="2002906"/>
            <a:ext cx="3033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/>
          </a:p>
        </p:txBody>
      </p:sp>
      <p:sp>
        <p:nvSpPr>
          <p:cNvPr id="263" name="Google Shape;263;p27"/>
          <p:cNvSpPr txBox="1"/>
          <p:nvPr/>
        </p:nvSpPr>
        <p:spPr>
          <a:xfrm>
            <a:off x="3293821" y="239395"/>
            <a:ext cx="1078200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RULES</a:t>
            </a:r>
            <a:endParaRPr/>
          </a:p>
        </p:txBody>
      </p:sp>
      <p:grpSp>
        <p:nvGrpSpPr>
          <p:cNvPr id="264" name="Google Shape;264;p27"/>
          <p:cNvGrpSpPr/>
          <p:nvPr/>
        </p:nvGrpSpPr>
        <p:grpSpPr>
          <a:xfrm>
            <a:off x="5961994" y="2759846"/>
            <a:ext cx="7637734" cy="6944378"/>
            <a:chOff x="0" y="0"/>
            <a:chExt cx="3541282" cy="3219804"/>
          </a:xfrm>
        </p:grpSpPr>
        <p:sp>
          <p:nvSpPr>
            <p:cNvPr id="265" name="Google Shape;265;p27"/>
            <p:cNvSpPr/>
            <p:nvPr/>
          </p:nvSpPr>
          <p:spPr>
            <a:xfrm>
              <a:off x="0" y="0"/>
              <a:ext cx="3541282" cy="3219804"/>
            </a:xfrm>
            <a:custGeom>
              <a:rect b="b" l="l" r="r" t="t"/>
              <a:pathLst>
                <a:path extrusionOk="0" h="3219804" w="3541282">
                  <a:moveTo>
                    <a:pt x="0" y="0"/>
                  </a:moveTo>
                  <a:lnTo>
                    <a:pt x="3541282" y="0"/>
                  </a:lnTo>
                  <a:lnTo>
                    <a:pt x="3541282" y="3219804"/>
                  </a:lnTo>
                  <a:lnTo>
                    <a:pt x="0" y="3219804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66" name="Google Shape;266;p27"/>
            <p:cNvSpPr/>
            <p:nvPr/>
          </p:nvSpPr>
          <p:spPr>
            <a:xfrm>
              <a:off x="59690" y="59690"/>
              <a:ext cx="3420632" cy="3099154"/>
            </a:xfrm>
            <a:custGeom>
              <a:rect b="b" l="l" r="r" t="t"/>
              <a:pathLst>
                <a:path extrusionOk="0" h="3099154" w="3420632">
                  <a:moveTo>
                    <a:pt x="0" y="0"/>
                  </a:moveTo>
                  <a:lnTo>
                    <a:pt x="3420632" y="0"/>
                  </a:lnTo>
                  <a:lnTo>
                    <a:pt x="3420632" y="3099154"/>
                  </a:lnTo>
                  <a:lnTo>
                    <a:pt x="0" y="3099154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267" name="Google Shape;267;p27"/>
          <p:cNvGrpSpPr/>
          <p:nvPr/>
        </p:nvGrpSpPr>
        <p:grpSpPr>
          <a:xfrm>
            <a:off x="14190642" y="2749950"/>
            <a:ext cx="3941501" cy="6954274"/>
            <a:chOff x="0" y="0"/>
            <a:chExt cx="1827501" cy="3224392"/>
          </a:xfrm>
        </p:grpSpPr>
        <p:sp>
          <p:nvSpPr>
            <p:cNvPr id="268" name="Google Shape;268;p27"/>
            <p:cNvSpPr/>
            <p:nvPr/>
          </p:nvSpPr>
          <p:spPr>
            <a:xfrm>
              <a:off x="0" y="0"/>
              <a:ext cx="1827501" cy="3224392"/>
            </a:xfrm>
            <a:custGeom>
              <a:rect b="b" l="l" r="r" t="t"/>
              <a:pathLst>
                <a:path extrusionOk="0" h="3224392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24392"/>
                  </a:lnTo>
                  <a:lnTo>
                    <a:pt x="0" y="3224392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69" name="Google Shape;269;p27"/>
            <p:cNvSpPr/>
            <p:nvPr/>
          </p:nvSpPr>
          <p:spPr>
            <a:xfrm>
              <a:off x="59690" y="59690"/>
              <a:ext cx="1706851" cy="3103742"/>
            </a:xfrm>
            <a:custGeom>
              <a:rect b="b" l="l" r="r" t="t"/>
              <a:pathLst>
                <a:path extrusionOk="0" h="3103742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03742"/>
                  </a:lnTo>
                  <a:lnTo>
                    <a:pt x="0" y="3103742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70" name="Google Shape;270;p27"/>
          <p:cNvSpPr/>
          <p:nvPr/>
        </p:nvSpPr>
        <p:spPr>
          <a:xfrm>
            <a:off x="5961994" y="1768169"/>
            <a:ext cx="7639582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14190642" y="1768169"/>
            <a:ext cx="3943350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 txBox="1"/>
          <p:nvPr/>
        </p:nvSpPr>
        <p:spPr>
          <a:xfrm>
            <a:off x="8264956" y="2134616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/>
          </a:p>
        </p:txBody>
      </p:sp>
      <p:sp>
        <p:nvSpPr>
          <p:cNvPr id="273" name="Google Shape;273;p27"/>
          <p:cNvSpPr txBox="1"/>
          <p:nvPr/>
        </p:nvSpPr>
        <p:spPr>
          <a:xfrm>
            <a:off x="14644563" y="1905422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/>
          </a:p>
        </p:txBody>
      </p:sp>
      <p:sp>
        <p:nvSpPr>
          <p:cNvPr id="274" name="Google Shape;274;p27"/>
          <p:cNvSpPr txBox="1"/>
          <p:nvPr/>
        </p:nvSpPr>
        <p:spPr>
          <a:xfrm>
            <a:off x="6375201" y="3081800"/>
            <a:ext cx="6424500" cy="6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Unary operators overloaded by </a:t>
            </a:r>
            <a:r>
              <a:rPr b="0" i="0" lang="en-US" sz="359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me</a:t>
            </a: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ans of a member </a:t>
            </a:r>
            <a:r>
              <a:rPr b="0" i="0" lang="en-US" sz="359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function t</a:t>
            </a: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ake no explicit arguments and return no explicit values. But, those overloaded by means of friend function </a:t>
            </a:r>
            <a:r>
              <a:rPr b="0" i="0" lang="en-US" sz="3599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ake one argument.</a:t>
            </a:r>
            <a:endParaRPr/>
          </a:p>
        </p:txBody>
      </p:sp>
      <p:sp>
        <p:nvSpPr>
          <p:cNvPr id="275" name="Google Shape;275;p27"/>
          <p:cNvSpPr txBox="1"/>
          <p:nvPr/>
        </p:nvSpPr>
        <p:spPr>
          <a:xfrm>
            <a:off x="14536645" y="3466094"/>
            <a:ext cx="3251344" cy="464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37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The process of operator overloading generally involves following steps.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8"/>
          <p:cNvGrpSpPr/>
          <p:nvPr/>
        </p:nvGrpSpPr>
        <p:grpSpPr>
          <a:xfrm>
            <a:off x="1028674" y="2520478"/>
            <a:ext cx="3941554" cy="7395742"/>
            <a:chOff x="0" y="0"/>
            <a:chExt cx="1827501" cy="3231275"/>
          </a:xfrm>
        </p:grpSpPr>
        <p:sp>
          <p:nvSpPr>
            <p:cNvPr id="281" name="Google Shape;281;p28"/>
            <p:cNvSpPr/>
            <p:nvPr/>
          </p:nvSpPr>
          <p:spPr>
            <a:xfrm>
              <a:off x="0" y="0"/>
              <a:ext cx="1827501" cy="3231275"/>
            </a:xfrm>
            <a:custGeom>
              <a:rect b="b" l="l" r="r" t="t"/>
              <a:pathLst>
                <a:path extrusionOk="0" h="3231275" w="1827501">
                  <a:moveTo>
                    <a:pt x="0" y="0"/>
                  </a:moveTo>
                  <a:lnTo>
                    <a:pt x="1827501" y="0"/>
                  </a:lnTo>
                  <a:lnTo>
                    <a:pt x="1827501" y="3231275"/>
                  </a:lnTo>
                  <a:lnTo>
                    <a:pt x="0" y="3231275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82" name="Google Shape;282;p28"/>
            <p:cNvSpPr/>
            <p:nvPr/>
          </p:nvSpPr>
          <p:spPr>
            <a:xfrm>
              <a:off x="59690" y="59690"/>
              <a:ext cx="1706851" cy="3110625"/>
            </a:xfrm>
            <a:custGeom>
              <a:rect b="b" l="l" r="r" t="t"/>
              <a:pathLst>
                <a:path extrusionOk="0" h="3110625" w="1706851">
                  <a:moveTo>
                    <a:pt x="0" y="0"/>
                  </a:moveTo>
                  <a:lnTo>
                    <a:pt x="1706851" y="0"/>
                  </a:lnTo>
                  <a:lnTo>
                    <a:pt x="1706851" y="3110625"/>
                  </a:lnTo>
                  <a:lnTo>
                    <a:pt x="0" y="3110625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83" name="Google Shape;283;p28"/>
          <p:cNvSpPr/>
          <p:nvPr/>
        </p:nvSpPr>
        <p:spPr>
          <a:xfrm>
            <a:off x="1028700" y="1861192"/>
            <a:ext cx="3943500" cy="104850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1255669" y="3384479"/>
            <a:ext cx="3487564" cy="5602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8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Declare a class whose objects are to be manipulated using operators.</a:t>
            </a:r>
            <a:endParaRPr/>
          </a:p>
        </p:txBody>
      </p:sp>
      <p:sp>
        <p:nvSpPr>
          <p:cNvPr id="285" name="Google Shape;285;p28"/>
          <p:cNvSpPr txBox="1"/>
          <p:nvPr/>
        </p:nvSpPr>
        <p:spPr>
          <a:xfrm>
            <a:off x="1494272" y="1993231"/>
            <a:ext cx="30336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286" name="Google Shape;286;p28"/>
          <p:cNvSpPr txBox="1"/>
          <p:nvPr/>
        </p:nvSpPr>
        <p:spPr>
          <a:xfrm>
            <a:off x="3293821" y="239395"/>
            <a:ext cx="10782004" cy="789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STEPS FOR OVERLODING</a:t>
            </a:r>
            <a:endParaRPr/>
          </a:p>
        </p:txBody>
      </p:sp>
      <p:grpSp>
        <p:nvGrpSpPr>
          <p:cNvPr id="287" name="Google Shape;287;p28"/>
          <p:cNvGrpSpPr/>
          <p:nvPr/>
        </p:nvGrpSpPr>
        <p:grpSpPr>
          <a:xfrm>
            <a:off x="6357809" y="2747476"/>
            <a:ext cx="4654028" cy="6956748"/>
            <a:chOff x="0" y="0"/>
            <a:chExt cx="2157869" cy="3225539"/>
          </a:xfrm>
        </p:grpSpPr>
        <p:sp>
          <p:nvSpPr>
            <p:cNvPr id="288" name="Google Shape;288;p28"/>
            <p:cNvSpPr/>
            <p:nvPr/>
          </p:nvSpPr>
          <p:spPr>
            <a:xfrm>
              <a:off x="0" y="0"/>
              <a:ext cx="2157869" cy="3225539"/>
            </a:xfrm>
            <a:custGeom>
              <a:rect b="b" l="l" r="r" t="t"/>
              <a:pathLst>
                <a:path extrusionOk="0" h="3225539" w="2157869">
                  <a:moveTo>
                    <a:pt x="0" y="0"/>
                  </a:moveTo>
                  <a:lnTo>
                    <a:pt x="2157869" y="0"/>
                  </a:lnTo>
                  <a:lnTo>
                    <a:pt x="2157869" y="3225539"/>
                  </a:lnTo>
                  <a:lnTo>
                    <a:pt x="0" y="3225539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89" name="Google Shape;289;p28"/>
            <p:cNvSpPr/>
            <p:nvPr/>
          </p:nvSpPr>
          <p:spPr>
            <a:xfrm>
              <a:off x="59690" y="59690"/>
              <a:ext cx="2037219" cy="3104889"/>
            </a:xfrm>
            <a:custGeom>
              <a:rect b="b" l="l" r="r" t="t"/>
              <a:pathLst>
                <a:path extrusionOk="0" h="3104889" w="2037219">
                  <a:moveTo>
                    <a:pt x="0" y="0"/>
                  </a:moveTo>
                  <a:lnTo>
                    <a:pt x="2037219" y="0"/>
                  </a:lnTo>
                  <a:lnTo>
                    <a:pt x="2037219" y="3104889"/>
                  </a:lnTo>
                  <a:lnTo>
                    <a:pt x="0" y="3104889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grpSp>
        <p:nvGrpSpPr>
          <p:cNvPr id="290" name="Google Shape;290;p28"/>
          <p:cNvGrpSpPr/>
          <p:nvPr/>
        </p:nvGrpSpPr>
        <p:grpSpPr>
          <a:xfrm>
            <a:off x="12841701" y="2759846"/>
            <a:ext cx="4417599" cy="6944378"/>
            <a:chOff x="0" y="0"/>
            <a:chExt cx="2048247" cy="3219804"/>
          </a:xfrm>
        </p:grpSpPr>
        <p:sp>
          <p:nvSpPr>
            <p:cNvPr id="291" name="Google Shape;291;p28"/>
            <p:cNvSpPr/>
            <p:nvPr/>
          </p:nvSpPr>
          <p:spPr>
            <a:xfrm>
              <a:off x="0" y="0"/>
              <a:ext cx="2048247" cy="3219804"/>
            </a:xfrm>
            <a:custGeom>
              <a:rect b="b" l="l" r="r" t="t"/>
              <a:pathLst>
                <a:path extrusionOk="0" h="3219804" w="2048247">
                  <a:moveTo>
                    <a:pt x="0" y="0"/>
                  </a:moveTo>
                  <a:lnTo>
                    <a:pt x="2048247" y="0"/>
                  </a:lnTo>
                  <a:lnTo>
                    <a:pt x="2048247" y="3219804"/>
                  </a:lnTo>
                  <a:lnTo>
                    <a:pt x="0" y="3219804"/>
                  </a:lnTo>
                  <a:close/>
                </a:path>
              </a:pathLst>
            </a:custGeom>
            <a:solidFill>
              <a:srgbClr val="43C3DD"/>
            </a:solidFill>
            <a:ln>
              <a:noFill/>
            </a:ln>
          </p:spPr>
        </p:sp>
        <p:sp>
          <p:nvSpPr>
            <p:cNvPr id="292" name="Google Shape;292;p28"/>
            <p:cNvSpPr/>
            <p:nvPr/>
          </p:nvSpPr>
          <p:spPr>
            <a:xfrm>
              <a:off x="59690" y="59690"/>
              <a:ext cx="1927597" cy="3099154"/>
            </a:xfrm>
            <a:custGeom>
              <a:rect b="b" l="l" r="r" t="t"/>
              <a:pathLst>
                <a:path extrusionOk="0" h="3099154" w="1927597">
                  <a:moveTo>
                    <a:pt x="0" y="0"/>
                  </a:moveTo>
                  <a:lnTo>
                    <a:pt x="1927597" y="0"/>
                  </a:lnTo>
                  <a:lnTo>
                    <a:pt x="1927597" y="3099154"/>
                  </a:lnTo>
                  <a:lnTo>
                    <a:pt x="0" y="3099154"/>
                  </a:lnTo>
                  <a:close/>
                </a:path>
              </a:pathLst>
            </a:custGeom>
            <a:solidFill>
              <a:srgbClr val="F2FAFF"/>
            </a:solidFill>
            <a:ln>
              <a:noFill/>
            </a:ln>
          </p:spPr>
        </p:sp>
      </p:grpSp>
      <p:sp>
        <p:nvSpPr>
          <p:cNvPr id="293" name="Google Shape;293;p28"/>
          <p:cNvSpPr/>
          <p:nvPr/>
        </p:nvSpPr>
        <p:spPr>
          <a:xfrm>
            <a:off x="6357809" y="1768169"/>
            <a:ext cx="4654028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12841701" y="1768169"/>
            <a:ext cx="4417599" cy="1048580"/>
          </a:xfrm>
          <a:prstGeom prst="rect">
            <a:avLst/>
          </a:prstGeom>
          <a:solidFill>
            <a:srgbClr val="43C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7279322" y="1964799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296" name="Google Shape;296;p28"/>
          <p:cNvSpPr txBox="1"/>
          <p:nvPr/>
        </p:nvSpPr>
        <p:spPr>
          <a:xfrm>
            <a:off x="13429220" y="1964799"/>
            <a:ext cx="3033658" cy="5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297" name="Google Shape;297;p28"/>
          <p:cNvSpPr txBox="1"/>
          <p:nvPr/>
        </p:nvSpPr>
        <p:spPr>
          <a:xfrm>
            <a:off x="6999183" y="2848598"/>
            <a:ext cx="3503287" cy="6409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5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Declare the operator function, in the public</a:t>
            </a:r>
            <a:endParaRPr/>
          </a:p>
          <a:p>
            <a:pPr indent="0" lvl="0" marL="0" marR="0" rtl="0" algn="ctr">
              <a:lnSpc>
                <a:spcPct val="14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5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part </a:t>
            </a:r>
            <a:endParaRPr/>
          </a:p>
          <a:p>
            <a:pPr indent="0" lvl="0" marL="0" marR="0" rtl="0" algn="ctr">
              <a:lnSpc>
                <a:spcPct val="14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5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of the class. It can either normal member function or friend function.</a:t>
            </a:r>
            <a:endParaRPr/>
          </a:p>
        </p:txBody>
      </p:sp>
      <p:sp>
        <p:nvSpPr>
          <p:cNvPr id="298" name="Google Shape;298;p28"/>
          <p:cNvSpPr txBox="1"/>
          <p:nvPr/>
        </p:nvSpPr>
        <p:spPr>
          <a:xfrm>
            <a:off x="13579970" y="2803484"/>
            <a:ext cx="2941061" cy="67523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Binary operators</a:t>
            </a:r>
            <a:endParaRPr sz="3600">
              <a:solidFill>
                <a:srgbClr val="24435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such as</a:t>
            </a:r>
            <a:endParaRPr/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 +, -, *, </a:t>
            </a:r>
            <a:endParaRPr/>
          </a:p>
          <a:p>
            <a:pPr indent="0" lvl="0" marL="0" marR="0" rtl="0" algn="ctr">
              <a:lnSpc>
                <a:spcPct val="14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and /</a:t>
            </a:r>
            <a:r>
              <a:rPr lang="en-US"/>
              <a:t>  </a:t>
            </a: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must explicitly return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244357"/>
                </a:solidFill>
                <a:latin typeface="Roboto"/>
                <a:ea typeface="Roboto"/>
                <a:cs typeface="Roboto"/>
                <a:sym typeface="Roboto"/>
              </a:rPr>
              <a:t>a value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DCAD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24" y="2204211"/>
            <a:ext cx="971502" cy="76424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5359005" y="298011"/>
            <a:ext cx="68079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5FBF9"/>
                </a:solidFill>
                <a:latin typeface="Arial"/>
                <a:ea typeface="Arial"/>
                <a:cs typeface="Arial"/>
                <a:sym typeface="Arial"/>
              </a:rPr>
              <a:t>     OPERATOR THAT </a:t>
            </a:r>
            <a:endParaRPr/>
          </a:p>
          <a:p>
            <a:pPr indent="0" lvl="0" marL="0" marR="0" rtl="0" algn="l">
              <a:lnSpc>
                <a:spcPct val="11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5FBF9"/>
                </a:solidFill>
                <a:latin typeface="Arial"/>
                <a:ea typeface="Arial"/>
                <a:cs typeface="Arial"/>
                <a:sym typeface="Arial"/>
              </a:rPr>
              <a:t>            CAN BE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5FBF9"/>
                </a:solidFill>
                <a:latin typeface="Arial"/>
                <a:ea typeface="Arial"/>
                <a:cs typeface="Arial"/>
                <a:sym typeface="Arial"/>
              </a:rPr>
              <a:t>       OVERLOADED     </a:t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1375650" y="3244050"/>
            <a:ext cx="15536700" cy="6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+           	-       	    *              	/	           %	           ^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&amp;   	        |       	     ~   	           !	              ,	            =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   	        &gt;	           &lt;=  	         &gt;=	        ++	             --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&lt;&lt;  	       &gt;&gt;	         ==	            !=	      </a:t>
            </a:r>
            <a:r>
              <a:rPr lang="en-US" sz="4843">
                <a:latin typeface="Lora"/>
                <a:ea typeface="Lora"/>
                <a:cs typeface="Lora"/>
                <a:sym typeface="Lora"/>
              </a:rPr>
              <a:t> </a:t>
            </a: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&amp;&amp;	           ||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+=  	      -=      	   /=	           %=	        ^=	          &amp;=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|=  	       *=        	&lt;&lt;=	           &gt;&gt;=	        []             ()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43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-&gt;  	      -&gt;*        new	      new[]     delete	  delete []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DCAD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247" y="2161746"/>
            <a:ext cx="971502" cy="76424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0"/>
          <p:cNvSpPr txBox="1"/>
          <p:nvPr/>
        </p:nvSpPr>
        <p:spPr>
          <a:xfrm>
            <a:off x="5740066" y="785571"/>
            <a:ext cx="68079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5FBF9"/>
                </a:solidFill>
                <a:latin typeface="Arial"/>
                <a:ea typeface="Arial"/>
                <a:cs typeface="Arial"/>
                <a:sym typeface="Arial"/>
              </a:rPr>
              <a:t>     OPERATOR THAT </a:t>
            </a:r>
            <a:endParaRPr/>
          </a:p>
          <a:p>
            <a:pPr indent="0" lvl="0" marL="0" marR="0" rtl="0" algn="l">
              <a:lnSpc>
                <a:spcPct val="11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5FBF9"/>
                </a:solidFill>
                <a:latin typeface="Arial"/>
                <a:ea typeface="Arial"/>
                <a:cs typeface="Arial"/>
                <a:sym typeface="Arial"/>
              </a:rPr>
              <a:t>         CANNOT BE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5FBF9"/>
                </a:solidFill>
                <a:latin typeface="Arial"/>
                <a:ea typeface="Arial"/>
                <a:cs typeface="Arial"/>
                <a:sym typeface="Arial"/>
              </a:rPr>
              <a:t>       OVERLOADED     </a:t>
            </a:r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481899" y="4122123"/>
            <a:ext cx="17539764" cy="1243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44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::           .          *.          ?:       sizeof    typeid</a:t>
            </a:r>
            <a:endParaRPr/>
          </a:p>
        </p:txBody>
      </p:sp>
      <p:sp>
        <p:nvSpPr>
          <p:cNvPr id="313" name="Google Shape;313;p30"/>
          <p:cNvSpPr txBox="1"/>
          <p:nvPr/>
        </p:nvSpPr>
        <p:spPr>
          <a:xfrm>
            <a:off x="183224" y="6028530"/>
            <a:ext cx="2766618" cy="1496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0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SCOPE RESOLUTION</a:t>
            </a:r>
            <a:endParaRPr/>
          </a:p>
          <a:p>
            <a:pPr indent="0" lvl="0" marL="0" marR="0" rtl="0" algn="l">
              <a:lnSpc>
                <a:spcPct val="12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02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5636075" y="5595375"/>
            <a:ext cx="25815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POINTER</a:t>
            </a:r>
            <a:endParaRPr b="1" i="0" sz="3293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3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</a:t>
            </a:r>
            <a:endParaRPr b="1" i="0" sz="3293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3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293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 OPERATOR</a:t>
            </a:r>
            <a:endParaRPr/>
          </a:p>
        </p:txBody>
      </p:sp>
      <p:sp>
        <p:nvSpPr>
          <p:cNvPr id="315" name="Google Shape;315;p30"/>
          <p:cNvSpPr txBox="1"/>
          <p:nvPr/>
        </p:nvSpPr>
        <p:spPr>
          <a:xfrm>
            <a:off x="3013539" y="5596344"/>
            <a:ext cx="2330432" cy="2351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7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 ACCESS OR DOT OPERATOR</a:t>
            </a: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8459377" y="5594775"/>
            <a:ext cx="30177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TERNARY OR CONDITIO</a:t>
            </a:r>
            <a:r>
              <a:rPr b="1" lang="en-US" sz="3290"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b="1" i="0" lang="en-US" sz="329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 OPERATOR </a:t>
            </a: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15210023" y="5593602"/>
            <a:ext cx="2527032" cy="172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OBJECT TYPE</a:t>
            </a:r>
            <a:endParaRPr/>
          </a:p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9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OPERATOR</a:t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11982304" y="5804741"/>
            <a:ext cx="25269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9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 TYPE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9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OPERATOR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00780" y="-145574"/>
            <a:ext cx="18889560" cy="1057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176851" y="-192567"/>
            <a:ext cx="8229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00779" y="2202976"/>
            <a:ext cx="8229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/>
          <p:nvPr/>
        </p:nvSpPr>
        <p:spPr>
          <a:xfrm>
            <a:off x="1228895" y="1790170"/>
            <a:ext cx="14449800" cy="601650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31"/>
          <p:cNvGrpSpPr/>
          <p:nvPr/>
        </p:nvGrpSpPr>
        <p:grpSpPr>
          <a:xfrm>
            <a:off x="1394217" y="2145467"/>
            <a:ext cx="14801625" cy="5203747"/>
            <a:chOff x="0" y="0"/>
            <a:chExt cx="19735500" cy="6938329"/>
          </a:xfrm>
        </p:grpSpPr>
        <p:sp>
          <p:nvSpPr>
            <p:cNvPr id="328" name="Google Shape;328;p31"/>
            <p:cNvSpPr txBox="1"/>
            <p:nvPr/>
          </p:nvSpPr>
          <p:spPr>
            <a:xfrm>
              <a:off x="0" y="0"/>
              <a:ext cx="19735500" cy="7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45">
                  <a:solidFill>
                    <a:srgbClr val="5271FF"/>
                  </a:solidFill>
                  <a:latin typeface="Poppins"/>
                  <a:ea typeface="Poppins"/>
                  <a:cs typeface="Poppins"/>
                  <a:sym typeface="Poppins"/>
                </a:rPr>
                <a:t>CONCLUSION</a:t>
              </a:r>
              <a:endParaRPr/>
            </a:p>
          </p:txBody>
        </p:sp>
        <p:sp>
          <p:nvSpPr>
            <p:cNvPr id="329" name="Google Shape;329;p31"/>
            <p:cNvSpPr txBox="1"/>
            <p:nvPr/>
          </p:nvSpPr>
          <p:spPr>
            <a:xfrm>
              <a:off x="0" y="1211329"/>
              <a:ext cx="19735500" cy="572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457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3600"/>
                <a:buFont typeface="Poppins Light"/>
                <a:buChar char="●"/>
              </a:pPr>
              <a:r>
                <a:rPr lang="en-US" sz="3600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BY USING OVERLOADING THE IMPLEMENTATION OF DIFFERENT</a:t>
              </a:r>
              <a:endParaRPr sz="3600">
                <a:solidFill>
                  <a:srgbClr val="5271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TYPE OF DATA BECOME MORE EASY TO </a:t>
              </a:r>
              <a:r>
                <a:rPr lang="en-US" sz="3600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MANIPULATE</a:t>
              </a:r>
              <a:r>
                <a:rPr lang="en-US" sz="3600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..</a:t>
              </a:r>
              <a:endParaRPr sz="3600">
                <a:solidFill>
                  <a:srgbClr val="5271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457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3600"/>
                <a:buFont typeface="Poppins Light"/>
                <a:buChar char="●"/>
              </a:pPr>
              <a:r>
                <a:rPr lang="en-US" sz="3600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API CONSTRUCTION AND EASE OF ACCESS BECOME DYNAMIC.</a:t>
              </a:r>
              <a:endParaRPr sz="3600">
                <a:solidFill>
                  <a:srgbClr val="5271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5271FF"/>
                  </a:solidFill>
                  <a:latin typeface="Poppins"/>
                  <a:ea typeface="Poppins"/>
                  <a:cs typeface="Poppins"/>
                  <a:sym typeface="Poppins"/>
                </a:rPr>
                <a:t>ONLY CONS </a:t>
              </a:r>
              <a:endParaRPr b="1" sz="3600">
                <a:solidFill>
                  <a:srgbClr val="5271F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4572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3600"/>
                <a:buFont typeface="Poppins Light"/>
                <a:buChar char="●"/>
              </a:pPr>
              <a:r>
                <a:rPr lang="en-US" sz="3600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LITTLE BIT SLOWER IN SPEED </a:t>
              </a:r>
              <a:endParaRPr sz="3600">
                <a:solidFill>
                  <a:srgbClr val="5271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00779" y="2202976"/>
            <a:ext cx="8229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 amt="43999"/>
          </a:blip>
          <a:srcRect b="0" l="0" r="14788" t="0"/>
          <a:stretch/>
        </p:blipFill>
        <p:spPr>
          <a:xfrm>
            <a:off x="494305" y="1028700"/>
            <a:ext cx="70125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08188" y="4580257"/>
            <a:ext cx="6611665" cy="1126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739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 rot="5400000">
            <a:off x="10176852" y="-192567"/>
            <a:ext cx="8229600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4"/>
          <p:cNvGrpSpPr/>
          <p:nvPr/>
        </p:nvGrpSpPr>
        <p:grpSpPr>
          <a:xfrm>
            <a:off x="8194266" y="1213239"/>
            <a:ext cx="9054776" cy="7431105"/>
            <a:chOff x="0" y="0"/>
            <a:chExt cx="12073035" cy="9908141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0" y="0"/>
              <a:ext cx="12073035" cy="964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4800" u="none" cap="none" strike="noStrike">
                  <a:solidFill>
                    <a:srgbClr val="CD89FD"/>
                  </a:solidFill>
                  <a:latin typeface="Poppins"/>
                  <a:ea typeface="Poppins"/>
                  <a:cs typeface="Poppins"/>
                  <a:sym typeface="Poppins"/>
                </a:rPr>
                <a:t>TOPICS COVERED</a:t>
              </a:r>
              <a:endParaRPr/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0" y="1470251"/>
              <a:ext cx="12073035" cy="84378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441388" lvl="0" marL="457200" marR="0" rtl="0" algn="l">
                <a:lnSpc>
                  <a:spcPct val="150059"/>
                </a:lnSpc>
                <a:spcBef>
                  <a:spcPts val="0"/>
                </a:spcBef>
                <a:spcAft>
                  <a:spcPts val="0"/>
                </a:spcAft>
                <a:buClr>
                  <a:srgbClr val="CD89FD"/>
                </a:buClr>
                <a:buSzPts val="3351"/>
                <a:buFont typeface="Poppins Light"/>
                <a:buChar char="●"/>
              </a:pPr>
              <a:r>
                <a:rPr b="0" i="0" lang="en-US" sz="335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 SHORT INTRODUCTION TO OVERLOADING</a:t>
              </a:r>
              <a:endParaRPr/>
            </a:p>
            <a:p>
              <a:pPr indent="0" lvl="0" marL="0" marR="0" rtl="0" algn="l">
                <a:lnSpc>
                  <a:spcPct val="15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50" u="none" cap="none" strike="noStrike">
                <a:solidFill>
                  <a:srgbClr val="CD89FD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441388" lvl="0" marL="457200" marR="0" rtl="0" algn="l">
                <a:lnSpc>
                  <a:spcPct val="150059"/>
                </a:lnSpc>
                <a:spcBef>
                  <a:spcPts val="0"/>
                </a:spcBef>
                <a:spcAft>
                  <a:spcPts val="0"/>
                </a:spcAft>
                <a:buClr>
                  <a:srgbClr val="CD89FD"/>
                </a:buClr>
                <a:buSzPts val="3351"/>
                <a:buFont typeface="Poppins Light"/>
                <a:buChar char="●"/>
              </a:pPr>
              <a:r>
                <a:rPr b="0" i="0" lang="en-US" sz="335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OPERATOR OVERLOADING IN C++</a:t>
              </a:r>
              <a:endParaRPr/>
            </a:p>
            <a:p>
              <a:pPr indent="0" lvl="0" marL="0" marR="0" rtl="0" algn="l">
                <a:lnSpc>
                  <a:spcPct val="15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50" u="none" cap="none" strike="noStrike">
                <a:solidFill>
                  <a:srgbClr val="CD89FD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441388" lvl="0" marL="457200" marR="0" rtl="0" algn="l">
                <a:lnSpc>
                  <a:spcPct val="150059"/>
                </a:lnSpc>
                <a:spcBef>
                  <a:spcPts val="0"/>
                </a:spcBef>
                <a:spcAft>
                  <a:spcPts val="0"/>
                </a:spcAft>
                <a:buClr>
                  <a:srgbClr val="CD89FD"/>
                </a:buClr>
                <a:buSzPts val="3351"/>
                <a:buFont typeface="Poppins Light"/>
                <a:buChar char="●"/>
              </a:pPr>
              <a:r>
                <a:rPr b="0" i="0" lang="en-US" sz="335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RULES FOR OPERATOR OVERLOADING</a:t>
              </a:r>
              <a:endParaRPr/>
            </a:p>
            <a:p>
              <a:pPr indent="0" lvl="0" marL="0" marR="0" rtl="0" algn="l">
                <a:lnSpc>
                  <a:spcPct val="15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50" u="none" cap="none" strike="noStrike">
                <a:solidFill>
                  <a:srgbClr val="CD89FD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441388" lvl="0" marL="457200" marR="0" rtl="0" algn="l">
                <a:lnSpc>
                  <a:spcPct val="150059"/>
                </a:lnSpc>
                <a:spcBef>
                  <a:spcPts val="0"/>
                </a:spcBef>
                <a:spcAft>
                  <a:spcPts val="0"/>
                </a:spcAft>
                <a:buClr>
                  <a:srgbClr val="CD89FD"/>
                </a:buClr>
                <a:buSzPts val="3351"/>
                <a:buFont typeface="Poppins Light"/>
                <a:buChar char="●"/>
              </a:pPr>
              <a:r>
                <a:rPr b="0" i="0" lang="en-US" sz="335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OVERLOADING SOME OPERATOR</a:t>
              </a:r>
              <a:endParaRPr/>
            </a:p>
            <a:p>
              <a:pPr indent="0" lvl="0" marL="0" marR="0" rtl="0" algn="l">
                <a:lnSpc>
                  <a:spcPct val="15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50" u="none" cap="none" strike="noStrike">
                <a:solidFill>
                  <a:srgbClr val="CD89FD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-441388" lvl="0" marL="457200" marR="0" rtl="0" algn="l">
                <a:lnSpc>
                  <a:spcPct val="150059"/>
                </a:lnSpc>
                <a:spcBef>
                  <a:spcPts val="0"/>
                </a:spcBef>
                <a:spcAft>
                  <a:spcPts val="0"/>
                </a:spcAft>
                <a:buClr>
                  <a:srgbClr val="CD89FD"/>
                </a:buClr>
                <a:buSzPts val="3351"/>
                <a:buFont typeface="Poppins Light"/>
                <a:buChar char="●"/>
              </a:pPr>
              <a:r>
                <a:rPr lang="en-US" sz="3350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CONCLUSION</a:t>
              </a:r>
              <a:endParaRPr/>
            </a:p>
            <a:p>
              <a:pPr indent="0" lvl="0" marL="0" marR="0" rtl="0" algn="l">
                <a:lnSpc>
                  <a:spcPct val="15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50" u="none" cap="none" strike="noStrike">
                <a:solidFill>
                  <a:srgbClr val="CD89FD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150" y="-106250"/>
            <a:ext cx="9454475" cy="1007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12072325" y="786350"/>
            <a:ext cx="5717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4C1130"/>
                </a:solidFill>
                <a:latin typeface="Calibri"/>
                <a:ea typeface="Calibri"/>
                <a:cs typeface="Calibri"/>
                <a:sym typeface="Calibri"/>
              </a:rPr>
              <a:t> QUESTIONS ?</a:t>
            </a:r>
            <a:endParaRPr b="1" sz="7200">
              <a:solidFill>
                <a:srgbClr val="4C113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998975" y="786350"/>
            <a:ext cx="4017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741B47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endParaRPr b="1" sz="7200">
              <a:solidFill>
                <a:srgbClr val="741B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0176852" y="-192567"/>
            <a:ext cx="8229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300779" y="2202976"/>
            <a:ext cx="8229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55220" l="0" r="0" t="208"/>
          <a:stretch/>
        </p:blipFill>
        <p:spPr>
          <a:xfrm>
            <a:off x="856166" y="1449575"/>
            <a:ext cx="15476600" cy="689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5"/>
          <p:cNvGrpSpPr/>
          <p:nvPr/>
        </p:nvGrpSpPr>
        <p:grpSpPr>
          <a:xfrm>
            <a:off x="1584195" y="2576746"/>
            <a:ext cx="13713487" cy="4656837"/>
            <a:chOff x="0" y="0"/>
            <a:chExt cx="18284649" cy="6209116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2" y="0"/>
              <a:ext cx="18284645" cy="2716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685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INTRODUCTION TO OVERLOADING</a:t>
              </a: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0" y="5450259"/>
              <a:ext cx="18284649" cy="758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3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65" u="none" cap="none" strike="noStrike">
                  <a:solidFill>
                    <a:srgbClr val="FFFCFA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MESSING WITH SAME THING</a:t>
              </a:r>
              <a:endParaRPr/>
            </a:p>
          </p:txBody>
        </p:sp>
        <p:pic>
          <p:nvPicPr>
            <p:cNvPr id="109" name="Google Shape;109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00514" y="3651268"/>
              <a:ext cx="2683622" cy="6172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00779" y="-145576"/>
            <a:ext cx="18889559" cy="1057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176852" y="-192567"/>
            <a:ext cx="82296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00779" y="2202976"/>
            <a:ext cx="8229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1228895" y="1790170"/>
            <a:ext cx="14449689" cy="6016367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6"/>
          <p:cNvGrpSpPr/>
          <p:nvPr/>
        </p:nvGrpSpPr>
        <p:grpSpPr>
          <a:xfrm>
            <a:off x="1394217" y="2145467"/>
            <a:ext cx="14801619" cy="5203730"/>
            <a:chOff x="0" y="0"/>
            <a:chExt cx="19735492" cy="6938306"/>
          </a:xfrm>
        </p:grpSpPr>
        <p:sp>
          <p:nvSpPr>
            <p:cNvPr id="119" name="Google Shape;119;p16"/>
            <p:cNvSpPr txBox="1"/>
            <p:nvPr/>
          </p:nvSpPr>
          <p:spPr>
            <a:xfrm>
              <a:off x="0" y="0"/>
              <a:ext cx="19735492" cy="7408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2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45" u="none" cap="none" strike="noStrike">
                  <a:solidFill>
                    <a:srgbClr val="5271FF"/>
                  </a:solidFill>
                  <a:latin typeface="Poppins"/>
                  <a:ea typeface="Poppins"/>
                  <a:cs typeface="Poppins"/>
                  <a:sym typeface="Poppins"/>
                </a:rPr>
                <a:t>DEFINITION</a:t>
              </a:r>
              <a:endParaRPr/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0" y="1211329"/>
              <a:ext cx="19735492" cy="5726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Overloading refers to the ability to use a single identifier</a:t>
              </a:r>
              <a:endParaRPr sz="3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to define multiple methods of a class that differ in their  input and output parameters.</a:t>
              </a:r>
              <a:endParaRPr sz="3600"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5271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Overloaded methods are generally used when they  conceptually execute the same task but with a slightly  different set of parameters.</a:t>
              </a:r>
              <a:endParaRPr sz="36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14788" t="0"/>
          <a:stretch/>
        </p:blipFill>
        <p:spPr>
          <a:xfrm>
            <a:off x="9397292" y="-162599"/>
            <a:ext cx="9042828" cy="106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7292" y="0"/>
            <a:ext cx="3665993" cy="36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4622007" y="6621007"/>
            <a:ext cx="3665993" cy="36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 b="0" l="23930" r="23931" t="0"/>
          <a:stretch/>
        </p:blipFill>
        <p:spPr>
          <a:xfrm>
            <a:off x="10394236" y="1028700"/>
            <a:ext cx="6865064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7"/>
          <p:cNvGrpSpPr/>
          <p:nvPr/>
        </p:nvGrpSpPr>
        <p:grpSpPr>
          <a:xfrm>
            <a:off x="928296" y="1405248"/>
            <a:ext cx="7413839" cy="7562211"/>
            <a:chOff x="-168596" y="-9525"/>
            <a:chExt cx="9885119" cy="10082948"/>
          </a:xfrm>
        </p:grpSpPr>
        <p:sp>
          <p:nvSpPr>
            <p:cNvPr id="130" name="Google Shape;130;p17"/>
            <p:cNvSpPr txBox="1"/>
            <p:nvPr/>
          </p:nvSpPr>
          <p:spPr>
            <a:xfrm>
              <a:off x="0" y="-9525"/>
              <a:ext cx="9716523" cy="2447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 u="none" cap="none" strike="noStrike">
                  <a:solidFill>
                    <a:srgbClr val="CD89FD"/>
                  </a:solidFill>
                  <a:latin typeface="Poppins"/>
                  <a:ea typeface="Poppins"/>
                  <a:cs typeface="Poppins"/>
                  <a:sym typeface="Poppins"/>
                </a:rPr>
                <a:t>real life example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 u="none" cap="none" strike="noStrike">
                  <a:solidFill>
                    <a:srgbClr val="CD89FD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1</a:t>
              </a:r>
              <a:endParaRPr/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-168596" y="4665023"/>
              <a:ext cx="9716400" cy="540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Just think about an engineer.</a:t>
              </a:r>
              <a:endParaRPr b="0" i="0" sz="3600" u="none" cap="none" strike="noStrike">
                <a:solidFill>
                  <a:srgbClr val="CD89FD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He/She should do engineering Stuff but an engineer can be spotted  doing anything from begging to Scientific research</a:t>
              </a:r>
              <a:endParaRPr/>
            </a:p>
          </p:txBody>
        </p:sp>
        <p:pic>
          <p:nvPicPr>
            <p:cNvPr id="132" name="Google Shape;132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208426"/>
              <a:ext cx="2408454" cy="55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14788" t="0"/>
          <a:stretch/>
        </p:blipFill>
        <p:spPr>
          <a:xfrm>
            <a:off x="9397292" y="-162599"/>
            <a:ext cx="9042828" cy="1061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7292" y="0"/>
            <a:ext cx="3665993" cy="36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4622007" y="6621007"/>
            <a:ext cx="3665993" cy="36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 rotWithShape="1">
          <a:blip r:embed="rId6">
            <a:alphaModFix/>
          </a:blip>
          <a:srcRect b="0" l="22263" r="22263" t="0"/>
          <a:stretch/>
        </p:blipFill>
        <p:spPr>
          <a:xfrm>
            <a:off x="10394236" y="1028700"/>
            <a:ext cx="6865064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8"/>
          <p:cNvGrpSpPr/>
          <p:nvPr/>
        </p:nvGrpSpPr>
        <p:grpSpPr>
          <a:xfrm>
            <a:off x="822025" y="1232106"/>
            <a:ext cx="7393667" cy="6972631"/>
            <a:chOff x="-141700" y="-9525"/>
            <a:chExt cx="9858223" cy="9296841"/>
          </a:xfrm>
        </p:grpSpPr>
        <p:sp>
          <p:nvSpPr>
            <p:cNvPr id="142" name="Google Shape;142;p18"/>
            <p:cNvSpPr txBox="1"/>
            <p:nvPr/>
          </p:nvSpPr>
          <p:spPr>
            <a:xfrm>
              <a:off x="0" y="-9525"/>
              <a:ext cx="9716523" cy="2447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 u="none" cap="none" strike="noStrike">
                  <a:solidFill>
                    <a:srgbClr val="CD89FD"/>
                  </a:solidFill>
                  <a:latin typeface="Poppins"/>
                  <a:ea typeface="Poppins"/>
                  <a:cs typeface="Poppins"/>
                  <a:sym typeface="Poppins"/>
                </a:rPr>
                <a:t>real life example         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6000" u="none" cap="none" strike="noStrike">
                  <a:solidFill>
                    <a:srgbClr val="CD89FD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2</a:t>
              </a:r>
              <a:endParaRPr/>
            </a:p>
          </p:txBody>
        </p:sp>
        <p:sp>
          <p:nvSpPr>
            <p:cNvPr id="143" name="Google Shape;143;p18"/>
            <p:cNvSpPr txBox="1"/>
            <p:nvPr/>
          </p:nvSpPr>
          <p:spPr>
            <a:xfrm>
              <a:off x="-141700" y="5005116"/>
              <a:ext cx="9716400" cy="42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CD89FD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Computers are made for Computing.But it is also used as a gaming console ,music player, video player etc..</a:t>
              </a:r>
              <a:endParaRPr/>
            </a:p>
          </p:txBody>
        </p:sp>
        <p:pic>
          <p:nvPicPr>
            <p:cNvPr id="144" name="Google Shape;144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3208426"/>
              <a:ext cx="2408454" cy="553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CFA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00779" y="-145576"/>
            <a:ext cx="18889559" cy="1057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378233" y="0"/>
            <a:ext cx="5909767" cy="59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-300779" y="4522811"/>
            <a:ext cx="5909767" cy="59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6">
            <a:alphaModFix amt="50000"/>
          </a:blip>
          <a:srcRect b="0" l="0" r="0" t="0"/>
          <a:stretch/>
        </p:blipFill>
        <p:spPr>
          <a:xfrm rot="-2700000">
            <a:off x="3696689" y="-173689"/>
            <a:ext cx="10351989" cy="10351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1902276" y="465481"/>
            <a:ext cx="14290369" cy="8646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endParaRPr sz="9600"/>
          </a:p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</a:t>
            </a:r>
            <a:endParaRPr sz="9600"/>
          </a:p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endParaRPr sz="9600"/>
          </a:p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endParaRPr sz="9600"/>
          </a:p>
          <a:p>
            <a:pPr indent="0" lvl="0" marL="0" marR="0" rtl="0" algn="ctr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OVERLOADING</a:t>
            </a:r>
            <a:endParaRPr sz="9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258609" y="217019"/>
            <a:ext cx="8885391" cy="98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#</a:t>
            </a:r>
            <a:r>
              <a:rPr b="0" i="0" lang="en-US" sz="2400" u="none" cap="none" strike="noStrike">
                <a:solidFill>
                  <a:srgbClr val="4B0AEB"/>
                </a:solidFill>
                <a:highlight>
                  <a:srgbClr val="FFFFFF"/>
                </a:highlight>
                <a:latin typeface="Arbutus Slab"/>
                <a:ea typeface="Arbutus Slab"/>
                <a:cs typeface="Arbutus Slab"/>
                <a:sym typeface="Arbutus Slab"/>
              </a:rPr>
              <a:t>include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&lt;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iostream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&gt;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using namespace std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;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void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print(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int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num){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cout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&lt;&lt;"this is void function and the num : "&lt;&lt;num&lt;&lt;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endl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;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}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long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print(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long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anotherNum){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cout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&lt;&lt;"This is int function and the num is : "&lt;&lt;anotherNum&lt;&lt;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endl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;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</a:t>
            </a:r>
            <a:r>
              <a:rPr b="0" i="0" lang="en-US" sz="2400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return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anotherNum+7;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}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int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main(){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int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num=89;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print(89);</a:t>
            </a:r>
            <a:endParaRPr sz="2400"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long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anotherNum=87;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anotherNum=print(anotherNum);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    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cout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&lt;&lt;"Now changed value from function : "&lt;&lt;anotherNum&lt;&lt;</a:t>
            </a:r>
            <a:r>
              <a:rPr b="0" i="0" lang="en-US" sz="2400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endl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;</a:t>
            </a:r>
            <a:r>
              <a:rPr lang="en-US" sz="2400"/>
              <a:t>      </a:t>
            </a:r>
            <a:endParaRPr sz="2400"/>
          </a:p>
          <a:p>
            <a:pPr indent="0" lvl="0" marL="0" marR="0" rtl="0" algn="l">
              <a:lnSpc>
                <a:spcPct val="16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}</a:t>
            </a:r>
            <a:endParaRPr sz="2400"/>
          </a:p>
        </p:txBody>
      </p:sp>
      <p:sp>
        <p:nvSpPr>
          <p:cNvPr id="159" name="Google Shape;159;p20"/>
          <p:cNvSpPr txBox="1"/>
          <p:nvPr/>
        </p:nvSpPr>
        <p:spPr>
          <a:xfrm>
            <a:off x="9455730" y="1925476"/>
            <a:ext cx="8115300" cy="5012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74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OUTPUT</a:t>
            </a:r>
            <a:endParaRPr/>
          </a:p>
          <a:p>
            <a:pPr indent="0" lvl="0" marL="0" marR="0" rtl="0" algn="l">
              <a:lnSpc>
                <a:spcPct val="16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28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this is void function and the num : 89</a:t>
            </a:r>
            <a:endParaRPr/>
          </a:p>
          <a:p>
            <a:pPr indent="0" lvl="0" marL="0" marR="0" rtl="0" algn="l">
              <a:lnSpc>
                <a:spcPct val="16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28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This is int function and the num is : 87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28" u="none" cap="none" strike="noStrike">
                <a:solidFill>
                  <a:srgbClr val="000000"/>
                </a:solidFill>
                <a:latin typeface="Arbutus Slab"/>
                <a:ea typeface="Arbutus Slab"/>
                <a:cs typeface="Arbutus Slab"/>
                <a:sym typeface="Arbutus Slab"/>
              </a:rPr>
              <a:t>Now changed value from function : 94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28" u="none" cap="none" strike="noStrike">
              <a:solidFill>
                <a:srgbClr val="000000"/>
              </a:solidFill>
              <a:latin typeface="Arbutus Slab"/>
              <a:ea typeface="Arbutus Slab"/>
              <a:cs typeface="Arbutus Slab"/>
              <a:sym typeface="Arbutus Slab"/>
            </a:endParaRPr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28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...Program finished with exit code 0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28" u="none" cap="none" strike="noStrike">
                <a:solidFill>
                  <a:srgbClr val="4B0AEB"/>
                </a:solidFill>
                <a:latin typeface="Arbutus Slab"/>
                <a:ea typeface="Arbutus Slab"/>
                <a:cs typeface="Arbutus Slab"/>
                <a:sym typeface="Arbutus Slab"/>
              </a:rPr>
              <a:t>Press ENTER to exit console.</a:t>
            </a:r>
            <a:endParaRPr/>
          </a:p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28" u="none" cap="none" strike="noStrike">
              <a:solidFill>
                <a:srgbClr val="4B0AEB"/>
              </a:solidFill>
              <a:latin typeface="Arbutus Slab"/>
              <a:ea typeface="Arbutus Slab"/>
              <a:cs typeface="Arbutus Slab"/>
              <a:sym typeface="Arbutus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/>
        </p:nvSpPr>
        <p:spPr>
          <a:xfrm>
            <a:off x="8334450" y="0"/>
            <a:ext cx="10369200" cy="10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then</a:t>
            </a:r>
            <a:endParaRPr sz="9600"/>
          </a:p>
          <a:p>
            <a:pPr indent="0" lvl="0" marL="0" marR="0" rtl="0" algn="ctr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What</a:t>
            </a:r>
            <a:endParaRPr sz="9600"/>
          </a:p>
          <a:p>
            <a:pPr indent="0" lvl="0" marL="0" marR="0" rtl="0" algn="ctr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is </a:t>
            </a:r>
            <a:endParaRPr sz="9600"/>
          </a:p>
          <a:p>
            <a:pPr indent="0" lvl="0" marL="0" marR="0" rtl="0" algn="ctr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operator </a:t>
            </a:r>
            <a:endParaRPr sz="9600"/>
          </a:p>
          <a:p>
            <a:pPr indent="0" lvl="0" marL="0" marR="0" rtl="0" algn="ctr">
              <a:lnSpc>
                <a:spcPct val="11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Princess Sofia"/>
                <a:ea typeface="Princess Sofia"/>
                <a:cs typeface="Princess Sofia"/>
                <a:sym typeface="Princess Sofia"/>
              </a:rPr>
              <a:t>overloading</a:t>
            </a:r>
            <a:endParaRPr sz="9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